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5" r:id="rId3"/>
    <p:sldId id="277" r:id="rId4"/>
    <p:sldId id="279" r:id="rId5"/>
    <p:sldId id="278" r:id="rId6"/>
    <p:sldId id="283" r:id="rId7"/>
    <p:sldId id="282" r:id="rId8"/>
    <p:sldId id="281" r:id="rId9"/>
    <p:sldId id="319" r:id="rId10"/>
    <p:sldId id="320" r:id="rId11"/>
    <p:sldId id="257" r:id="rId12"/>
    <p:sldId id="260" r:id="rId13"/>
    <p:sldId id="262" r:id="rId14"/>
    <p:sldId id="284" r:id="rId15"/>
    <p:sldId id="310" r:id="rId16"/>
    <p:sldId id="318" r:id="rId17"/>
    <p:sldId id="264" r:id="rId18"/>
    <p:sldId id="265" r:id="rId19"/>
    <p:sldId id="266" r:id="rId20"/>
    <p:sldId id="267" r:id="rId21"/>
    <p:sldId id="268" r:id="rId22"/>
    <p:sldId id="269" r:id="rId23"/>
    <p:sldId id="272" r:id="rId24"/>
    <p:sldId id="270" r:id="rId25"/>
    <p:sldId id="274" r:id="rId26"/>
    <p:sldId id="27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783EE-1162-D542-858E-C0ADC43E5B44}" type="datetimeFigureOut">
              <a:rPr lang="en-US" smtClean="0"/>
              <a:t>4/27/18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F7A40-14D9-104E-8ED7-AECBEB480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F7A40-14D9-104E-8ED7-AECBEB4808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1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D8C0-A902-7548-932F-00098DB31091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1591-FA14-1F47-8E18-32DE56F24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D8C0-A902-7548-932F-00098DB31091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1591-FA14-1F47-8E18-32DE56F24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18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D8C0-A902-7548-932F-00098DB31091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1591-FA14-1F47-8E18-32DE56F24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01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D8C0-A902-7548-932F-00098DB31091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1591-FA14-1F47-8E18-32DE56F24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6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D8C0-A902-7548-932F-00098DB31091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1591-FA14-1F47-8E18-32DE56F24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D8C0-A902-7548-932F-00098DB31091}" type="datetimeFigureOut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1591-FA14-1F47-8E18-32DE56F24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4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D8C0-A902-7548-932F-00098DB31091}" type="datetimeFigureOut">
              <a:rPr lang="en-US" smtClean="0"/>
              <a:t>4/27/18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1591-FA14-1F47-8E18-32DE56F24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1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D8C0-A902-7548-932F-00098DB31091}" type="datetimeFigureOut">
              <a:rPr lang="en-US" smtClean="0"/>
              <a:t>4/27/18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1591-FA14-1F47-8E18-32DE56F24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1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D8C0-A902-7548-932F-00098DB31091}" type="datetimeFigureOut">
              <a:rPr lang="en-US" smtClean="0"/>
              <a:t>4/27/18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1591-FA14-1F47-8E18-32DE56F24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5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D8C0-A902-7548-932F-00098DB31091}" type="datetimeFigureOut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1591-FA14-1F47-8E18-32DE56F24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14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D8C0-A902-7548-932F-00098DB31091}" type="datetimeFigureOut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91591-FA14-1F47-8E18-32DE56F24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1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8D8C0-A902-7548-932F-00098DB31091}" type="datetimeFigureOut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91591-FA14-1F47-8E18-32DE56F24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ld_view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26" y="675069"/>
            <a:ext cx="8065712" cy="2173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1799" y="5068767"/>
            <a:ext cx="7772400" cy="1470025"/>
          </a:xfrm>
        </p:spPr>
        <p:txBody>
          <a:bodyPr/>
          <a:lstStyle/>
          <a:p>
            <a:r>
              <a:rPr lang="en-US" dirty="0"/>
              <a:t>Introduction to GIS Short Course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6087933"/>
            <a:ext cx="9144000" cy="770067"/>
          </a:xfrm>
        </p:spPr>
        <p:txBody>
          <a:bodyPr/>
          <a:lstStyle/>
          <a:p>
            <a:r>
              <a:rPr lang="en-US" dirty="0"/>
              <a:t>Day 1 Introduction</a:t>
            </a:r>
          </a:p>
        </p:txBody>
      </p:sp>
      <p:pic>
        <p:nvPicPr>
          <p:cNvPr id="4" name="Picture 3" descr="restored_view2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694" y="2952012"/>
            <a:ext cx="8191560" cy="21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4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67A03-ADA1-0944-A1A9-27C68662D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0" y="1009650"/>
            <a:ext cx="61849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74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Geographic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GIS = Geographic Information System(s)</a:t>
            </a:r>
          </a:p>
          <a:p>
            <a:r>
              <a:rPr lang="en-US" dirty="0"/>
              <a:t>Geographic Information is any information with a location associated with it (so, everything)</a:t>
            </a:r>
          </a:p>
          <a:p>
            <a:endParaRPr lang="en-US" dirty="0"/>
          </a:p>
          <a:p>
            <a:r>
              <a:rPr lang="en-US" dirty="0"/>
              <a:t>Any information you can put on a map</a:t>
            </a:r>
          </a:p>
          <a:p>
            <a:r>
              <a:rPr lang="en-US" dirty="0"/>
              <a:t>(and </a:t>
            </a:r>
            <a:r>
              <a:rPr lang="en-US" i="1" dirty="0"/>
              <a:t>want</a:t>
            </a:r>
            <a:r>
              <a:rPr lang="en-US" dirty="0"/>
              <a:t> to)</a:t>
            </a:r>
          </a:p>
        </p:txBody>
      </p:sp>
    </p:spTree>
    <p:extLst>
      <p:ext uri="{BB962C8B-B14F-4D97-AF65-F5344CB8AC3E}">
        <p14:creationId xmlns:p14="http://schemas.microsoft.com/office/powerpoint/2010/main" val="307104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orama_021h01_8_0_geo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814" y="6315939"/>
            <a:ext cx="315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NTS Topographic Map</a:t>
            </a:r>
          </a:p>
        </p:txBody>
      </p:sp>
    </p:spTree>
    <p:extLst>
      <p:ext uri="{BB962C8B-B14F-4D97-AF65-F5344CB8AC3E}">
        <p14:creationId xmlns:p14="http://schemas.microsoft.com/office/powerpoint/2010/main" val="3707151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bother?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a map is the best way to present and analyze information with a geographic component.</a:t>
            </a:r>
          </a:p>
          <a:p>
            <a:r>
              <a:rPr lang="en-US" dirty="0"/>
              <a:t>Maps allow us to view multiple types of information together (“layers”) to make connections.</a:t>
            </a:r>
          </a:p>
        </p:txBody>
      </p:sp>
    </p:spTree>
    <p:extLst>
      <p:ext uri="{BB962C8B-B14F-4D97-AF65-F5344CB8AC3E}">
        <p14:creationId xmlns:p14="http://schemas.microsoft.com/office/powerpoint/2010/main" val="2858031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GIS Short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Day 1: How do you make a map in QGIS?</a:t>
            </a:r>
          </a:p>
          <a:p>
            <a:pPr lvl="1"/>
            <a:r>
              <a:rPr lang="en-US" dirty="0"/>
              <a:t>Add data to the map</a:t>
            </a:r>
          </a:p>
          <a:p>
            <a:pPr lvl="1"/>
            <a:r>
              <a:rPr lang="en-US" dirty="0"/>
              <a:t>Format the data to look pretty</a:t>
            </a:r>
          </a:p>
          <a:p>
            <a:pPr lvl="1"/>
            <a:r>
              <a:rPr lang="en-US" dirty="0"/>
              <a:t>Export/Print the map</a:t>
            </a:r>
          </a:p>
          <a:p>
            <a:pPr lvl="1"/>
            <a:r>
              <a:rPr lang="en-US" dirty="0"/>
              <a:t>Getting your data into QGIS</a:t>
            </a:r>
          </a:p>
        </p:txBody>
      </p:sp>
    </p:spTree>
    <p:extLst>
      <p:ext uri="{BB962C8B-B14F-4D97-AF65-F5344CB8AC3E}">
        <p14:creationId xmlns:p14="http://schemas.microsoft.com/office/powerpoint/2010/main" val="173803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GIS Short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Day 2: Creating, importing, and manipulating GIS Data</a:t>
            </a:r>
          </a:p>
          <a:p>
            <a:pPr lvl="1"/>
            <a:r>
              <a:rPr lang="en-US" dirty="0"/>
              <a:t>Make a map of your study sites</a:t>
            </a:r>
          </a:p>
          <a:p>
            <a:pPr lvl="1"/>
            <a:r>
              <a:rPr lang="en-US" dirty="0"/>
              <a:t>Create and edit data in QGIS</a:t>
            </a:r>
          </a:p>
          <a:p>
            <a:pPr lvl="1"/>
            <a:r>
              <a:rPr lang="en-US" dirty="0"/>
              <a:t>Interpolation and contouring (Raster processing)</a:t>
            </a:r>
          </a:p>
          <a:p>
            <a:pPr lvl="1"/>
            <a:r>
              <a:rPr lang="en-US" dirty="0"/>
              <a:t>Vector data analysis</a:t>
            </a:r>
          </a:p>
          <a:p>
            <a:pPr lvl="1"/>
            <a:r>
              <a:rPr lang="en-US" dirty="0"/>
              <a:t>Going over participant projects</a:t>
            </a:r>
          </a:p>
        </p:txBody>
      </p:sp>
    </p:spTree>
    <p:extLst>
      <p:ext uri="{BB962C8B-B14F-4D97-AF65-F5344CB8AC3E}">
        <p14:creationId xmlns:p14="http://schemas.microsoft.com/office/powerpoint/2010/main" val="385159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each module you will:</a:t>
            </a:r>
          </a:p>
          <a:p>
            <a:pPr lvl="1"/>
            <a:r>
              <a:rPr lang="en-US" dirty="0"/>
              <a:t>Create a QGIS Project</a:t>
            </a:r>
          </a:p>
          <a:p>
            <a:pPr lvl="1"/>
            <a:r>
              <a:rPr lang="en-US" dirty="0"/>
              <a:t>Create a PDF of the map you made in that module</a:t>
            </a:r>
          </a:p>
          <a:p>
            <a:pPr lvl="1"/>
            <a:r>
              <a:rPr lang="en-US" dirty="0"/>
              <a:t>Save the QGIS Project (and any data you generate during that module) in the correct folder.</a:t>
            </a:r>
          </a:p>
          <a:p>
            <a:r>
              <a:rPr lang="en-US" dirty="0"/>
              <a:t>You “must” complete these tasks!</a:t>
            </a:r>
          </a:p>
        </p:txBody>
      </p:sp>
    </p:spTree>
    <p:extLst>
      <p:ext uri="{BB962C8B-B14F-4D97-AF65-F5344CB8AC3E}">
        <p14:creationId xmlns:p14="http://schemas.microsoft.com/office/powerpoint/2010/main" val="4217724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GIS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6158"/>
          </a:xfrm>
        </p:spPr>
        <p:txBody>
          <a:bodyPr/>
          <a:lstStyle/>
          <a:p>
            <a:r>
              <a:rPr lang="en-US" dirty="0"/>
              <a:t>GIS = Programs that work with geographic data</a:t>
            </a:r>
          </a:p>
          <a:p>
            <a:r>
              <a:rPr lang="en-US" dirty="0"/>
              <a:t>Google Earth (free to $400/year)</a:t>
            </a:r>
          </a:p>
          <a:p>
            <a:r>
              <a:rPr lang="en-US" dirty="0"/>
              <a:t>ESRI ArcGIS ($1500 base license, $4000 per extension; free basic versions available)</a:t>
            </a:r>
          </a:p>
          <a:p>
            <a:r>
              <a:rPr lang="en-US" dirty="0"/>
              <a:t>GRASS, QGIS (“free” or by donation)</a:t>
            </a:r>
          </a:p>
          <a:p>
            <a:r>
              <a:rPr lang="en-US" dirty="0"/>
              <a:t>MapInfo ($1995)</a:t>
            </a:r>
          </a:p>
          <a:p>
            <a:r>
              <a:rPr lang="en-US" dirty="0" err="1"/>
              <a:t>Whitebox</a:t>
            </a:r>
            <a:r>
              <a:rPr lang="en-US" dirty="0"/>
              <a:t> GIS (also free)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700" y="3879071"/>
            <a:ext cx="1511300" cy="558800"/>
          </a:xfrm>
          <a:prstGeom prst="rect">
            <a:avLst/>
          </a:prstGeom>
        </p:spPr>
      </p:pic>
      <p:pic>
        <p:nvPicPr>
          <p:cNvPr id="5" name="Picture 4" descr="Screen Shot 2014-09-30 at 12.02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702" y="2309836"/>
            <a:ext cx="1186298" cy="1065537"/>
          </a:xfrm>
          <a:prstGeom prst="rect">
            <a:avLst/>
          </a:prstGeom>
        </p:spPr>
      </p:pic>
      <p:pic>
        <p:nvPicPr>
          <p:cNvPr id="6" name="Picture 5" descr="Screen Shot 2014-09-30 at 12.03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612" y="4619721"/>
            <a:ext cx="1188055" cy="1018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667" y="4619721"/>
            <a:ext cx="1018333" cy="1018333"/>
          </a:xfrm>
          <a:prstGeom prst="rect">
            <a:avLst/>
          </a:prstGeom>
        </p:spPr>
      </p:pic>
      <p:pic>
        <p:nvPicPr>
          <p:cNvPr id="8" name="Picture 7" descr="Screen Shot 2014-09-30 at 12.11.5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154" y="5951058"/>
            <a:ext cx="15621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10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GIS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All have same set of features:</a:t>
            </a:r>
          </a:p>
          <a:p>
            <a:pPr lvl="1"/>
            <a:r>
              <a:rPr lang="en-US" dirty="0" err="1"/>
              <a:t>Basemaps</a:t>
            </a:r>
            <a:endParaRPr lang="en-US" dirty="0"/>
          </a:p>
          <a:p>
            <a:pPr lvl="1"/>
            <a:r>
              <a:rPr lang="en-US" dirty="0"/>
              <a:t>Ability to add/edit/view geographic data (some free versions don’t allow editing)</a:t>
            </a:r>
          </a:p>
          <a:p>
            <a:pPr lvl="1"/>
            <a:r>
              <a:rPr lang="en-US" dirty="0"/>
              <a:t>Analysis Tools</a:t>
            </a:r>
          </a:p>
          <a:p>
            <a:r>
              <a:rPr lang="en-US" dirty="0"/>
              <a:t>We will be using QGIS because:</a:t>
            </a:r>
          </a:p>
          <a:p>
            <a:pPr lvl="1"/>
            <a:r>
              <a:rPr lang="en-US" dirty="0"/>
              <a:t>It doesn’t cost money to install</a:t>
            </a:r>
          </a:p>
          <a:p>
            <a:pPr lvl="1"/>
            <a:r>
              <a:rPr lang="en-US" dirty="0"/>
              <a:t>It works (and works well) on multiple platforms</a:t>
            </a:r>
          </a:p>
          <a:p>
            <a:pPr lvl="1"/>
            <a:r>
              <a:rPr lang="en-US" dirty="0"/>
              <a:t>There is no license restriction (you can use it forever)</a:t>
            </a:r>
          </a:p>
        </p:txBody>
      </p:sp>
    </p:spTree>
    <p:extLst>
      <p:ext uri="{BB962C8B-B14F-4D97-AF65-F5344CB8AC3E}">
        <p14:creationId xmlns:p14="http://schemas.microsoft.com/office/powerpoint/2010/main" val="2285355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GIS Data Organized?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GIS Data is organized in layers</a:t>
            </a:r>
          </a:p>
          <a:p>
            <a:r>
              <a:rPr lang="en-US" dirty="0"/>
              <a:t>Each layer contains similar data that is usually displayed in a similar way.</a:t>
            </a:r>
          </a:p>
        </p:txBody>
      </p:sp>
      <p:pic>
        <p:nvPicPr>
          <p:cNvPr id="4" name="Picture 3" descr="Screen Shot 2014-04-24 at 12.01.4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88"/>
          <a:stretch/>
        </p:blipFill>
        <p:spPr>
          <a:xfrm>
            <a:off x="983901" y="3177901"/>
            <a:ext cx="6030673" cy="368009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647462" y="4407857"/>
            <a:ext cx="263137" cy="13116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647462" y="4209174"/>
            <a:ext cx="640681" cy="15103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22406" y="5663255"/>
            <a:ext cx="1034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Layers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647462" y="4693390"/>
            <a:ext cx="0" cy="10261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32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in GIS!</a:t>
            </a:r>
          </a:p>
          <a:p>
            <a:r>
              <a:rPr lang="en-US" dirty="0"/>
              <a:t>Environmental Science at Acadia</a:t>
            </a:r>
          </a:p>
          <a:p>
            <a:r>
              <a:rPr lang="en-US" dirty="0"/>
              <a:t>Environmental Scientist/Project Coordinator at GeoGrid Environmental</a:t>
            </a:r>
          </a:p>
          <a:p>
            <a:r>
              <a:rPr lang="en-US" dirty="0"/>
              <a:t>M.Sc. Geology at Acadia</a:t>
            </a:r>
          </a:p>
          <a:p>
            <a:r>
              <a:rPr lang="en-US" dirty="0"/>
              <a:t>Use Geographic Information Systems in all 3</a:t>
            </a:r>
          </a:p>
          <a:p>
            <a:r>
              <a:rPr lang="en-US" dirty="0"/>
              <a:t>Applied, Pragmatic approach to GIS</a:t>
            </a:r>
          </a:p>
        </p:txBody>
      </p:sp>
    </p:spTree>
    <p:extLst>
      <p:ext uri="{BB962C8B-B14F-4D97-AF65-F5344CB8AC3E}">
        <p14:creationId xmlns:p14="http://schemas.microsoft.com/office/powerpoint/2010/main" val="1160090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58506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Raster Layers</a:t>
            </a:r>
          </a:p>
          <a:p>
            <a:pPr lvl="1"/>
            <a:r>
              <a:rPr lang="en-US" dirty="0"/>
              <a:t>Contain a grid of data with a data value in each square</a:t>
            </a:r>
          </a:p>
          <a:p>
            <a:pPr lvl="1"/>
            <a:r>
              <a:rPr lang="en-US" dirty="0"/>
              <a:t>Can be color data (like a picture)</a:t>
            </a:r>
          </a:p>
          <a:p>
            <a:pPr lvl="1"/>
            <a:r>
              <a:rPr lang="en-US" dirty="0"/>
              <a:t>Can be other data (like elevation, concentration)</a:t>
            </a:r>
          </a:p>
          <a:p>
            <a:r>
              <a:rPr lang="en-US" dirty="0"/>
              <a:t>Vector Layers</a:t>
            </a:r>
          </a:p>
          <a:p>
            <a:pPr lvl="1"/>
            <a:r>
              <a:rPr lang="en-US" dirty="0"/>
              <a:t>Contain a collection of points OR lines OR polygons (“features”)</a:t>
            </a:r>
          </a:p>
          <a:p>
            <a:pPr lvl="1"/>
            <a:r>
              <a:rPr lang="en-US" dirty="0"/>
              <a:t>Also contain data about these features (Sample number, elevation, depth, strike, dip; known as “attributes”).</a:t>
            </a:r>
          </a:p>
          <a:p>
            <a:r>
              <a:rPr lang="en-US" dirty="0"/>
              <a:t>The power of GIS if often in comparing layers with each other and examining relationships.</a:t>
            </a:r>
          </a:p>
        </p:txBody>
      </p:sp>
      <p:pic>
        <p:nvPicPr>
          <p:cNvPr id="4" name="Picture 3" descr="Screen Shot 2014-04-23 at 3.13.5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0" r="72234" b="-1"/>
          <a:stretch/>
        </p:blipFill>
        <p:spPr>
          <a:xfrm>
            <a:off x="6796721" y="1600200"/>
            <a:ext cx="2093700" cy="2213125"/>
          </a:xfrm>
          <a:prstGeom prst="rect">
            <a:avLst/>
          </a:prstGeom>
        </p:spPr>
      </p:pic>
      <p:pic>
        <p:nvPicPr>
          <p:cNvPr id="6" name="Picture 5" descr="Screen Shot 2014-04-24 at 12.16.2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8"/>
          <a:stretch/>
        </p:blipFill>
        <p:spPr>
          <a:xfrm>
            <a:off x="6639444" y="3931295"/>
            <a:ext cx="2428294" cy="292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71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6992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Can be displayed in a variety of ways – “color ramp” (shown below), </a:t>
            </a:r>
            <a:r>
              <a:rPr lang="en-US" dirty="0" err="1"/>
              <a:t>grayscale</a:t>
            </a:r>
            <a:r>
              <a:rPr lang="en-US" dirty="0"/>
              <a:t>, several discrete colors.</a:t>
            </a:r>
          </a:p>
          <a:p>
            <a:r>
              <a:rPr lang="en-US" dirty="0"/>
              <a:t>For any point on the map, you can obtain a value from a raster.</a:t>
            </a:r>
          </a:p>
          <a:p>
            <a:r>
              <a:rPr lang="en-US" dirty="0"/>
              <a:t>Also called a “surface”</a:t>
            </a:r>
          </a:p>
          <a:p>
            <a:endParaRPr lang="en-US" dirty="0"/>
          </a:p>
        </p:txBody>
      </p:sp>
      <p:pic>
        <p:nvPicPr>
          <p:cNvPr id="4" name="Picture 3" descr="Screen Shot 2014-04-24 at 12.24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5304"/>
            <a:ext cx="2855228" cy="2165287"/>
          </a:xfrm>
          <a:prstGeom prst="rect">
            <a:avLst/>
          </a:prstGeom>
        </p:spPr>
      </p:pic>
      <p:pic>
        <p:nvPicPr>
          <p:cNvPr id="6" name="Picture 5" descr="Screen Shot 2014-04-23 at 3.13.5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0" r="72234" b="-1"/>
          <a:stretch/>
        </p:blipFill>
        <p:spPr>
          <a:xfrm>
            <a:off x="2855228" y="4695304"/>
            <a:ext cx="2045992" cy="2162696"/>
          </a:xfrm>
          <a:prstGeom prst="rect">
            <a:avLst/>
          </a:prstGeom>
        </p:spPr>
      </p:pic>
      <p:pic>
        <p:nvPicPr>
          <p:cNvPr id="7" name="Picture 6" descr="Screen Shot 2015-01-03 at 4.10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20" y="4697895"/>
            <a:ext cx="3555427" cy="2162696"/>
          </a:xfrm>
          <a:prstGeom prst="rect">
            <a:avLst/>
          </a:prstGeom>
        </p:spPr>
      </p:pic>
      <p:pic>
        <p:nvPicPr>
          <p:cNvPr id="8" name="Picture 7" descr="Screen Shot 2015-01-03 at 4.11.4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11"/>
          <a:stretch/>
        </p:blipFill>
        <p:spPr>
          <a:xfrm>
            <a:off x="7201259" y="4697895"/>
            <a:ext cx="1942741" cy="216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65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Made up of one or more “features” that have “attributes”</a:t>
            </a:r>
          </a:p>
          <a:p>
            <a:r>
              <a:rPr lang="en-US" dirty="0"/>
              <a:t>Point OR line OR polygon features in a single layer</a:t>
            </a:r>
          </a:p>
          <a:p>
            <a:endParaRPr lang="en-US" dirty="0"/>
          </a:p>
        </p:txBody>
      </p:sp>
      <p:pic>
        <p:nvPicPr>
          <p:cNvPr id="8" name="Picture 7" descr="Screen Shot 2014-04-24 at 12.37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38904"/>
            <a:ext cx="3909762" cy="2712720"/>
          </a:xfrm>
          <a:prstGeom prst="rect">
            <a:avLst/>
          </a:prstGeom>
        </p:spPr>
      </p:pic>
      <p:pic>
        <p:nvPicPr>
          <p:cNvPr id="6" name="Picture 5" descr="Screen Shot 2014-04-24 at 12.16.2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8"/>
          <a:stretch/>
        </p:blipFill>
        <p:spPr>
          <a:xfrm>
            <a:off x="5800492" y="3931295"/>
            <a:ext cx="2428294" cy="292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8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Points</a:t>
            </a:r>
          </a:p>
          <a:p>
            <a:r>
              <a:rPr lang="en-US" dirty="0"/>
              <a:t>Lines</a:t>
            </a:r>
          </a:p>
          <a:p>
            <a:r>
              <a:rPr lang="en-US" dirty="0"/>
              <a:t>Polygons</a:t>
            </a:r>
          </a:p>
          <a:p>
            <a:r>
              <a:rPr lang="en-US" dirty="0"/>
              <a:t>Features, Fields, Attributes</a:t>
            </a:r>
          </a:p>
        </p:txBody>
      </p:sp>
      <p:pic>
        <p:nvPicPr>
          <p:cNvPr id="4" name="Picture 3" descr="Screen Shot 2014-04-24 at 12.37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38904"/>
            <a:ext cx="3909762" cy="2712720"/>
          </a:xfrm>
          <a:prstGeom prst="rect">
            <a:avLst/>
          </a:prstGeom>
        </p:spPr>
      </p:pic>
      <p:pic>
        <p:nvPicPr>
          <p:cNvPr id="5" name="Picture 4" descr="Screen Shot 2014-04-24 at 12.16.2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8"/>
          <a:stretch/>
        </p:blipFill>
        <p:spPr>
          <a:xfrm>
            <a:off x="5800492" y="3931295"/>
            <a:ext cx="2428294" cy="292670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80692" y="3931295"/>
            <a:ext cx="372869" cy="12183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99127" y="3931295"/>
            <a:ext cx="454434" cy="798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025387" y="3931295"/>
            <a:ext cx="128174" cy="18591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25387" y="3931295"/>
            <a:ext cx="152400" cy="16844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561384" y="3931295"/>
            <a:ext cx="1351647" cy="1498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481901" y="3931295"/>
            <a:ext cx="431130" cy="1498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913031" y="3931295"/>
            <a:ext cx="419475" cy="1498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561384" y="3931295"/>
            <a:ext cx="2924683" cy="16844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796508" y="3931295"/>
            <a:ext cx="1689558" cy="16844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623809" y="3931295"/>
            <a:ext cx="862257" cy="16844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2085732" y="1899094"/>
            <a:ext cx="81565" cy="1048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2085732" y="2493289"/>
            <a:ext cx="396169" cy="699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>
            <a:off x="2703292" y="2877767"/>
            <a:ext cx="1176864" cy="477686"/>
          </a:xfrm>
          <a:custGeom>
            <a:avLst/>
            <a:gdLst>
              <a:gd name="connsiteX0" fmla="*/ 209738 w 1176864"/>
              <a:gd name="connsiteY0" fmla="*/ 314574 h 477686"/>
              <a:gd name="connsiteX1" fmla="*/ 0 w 1176864"/>
              <a:gd name="connsiteY1" fmla="*/ 209716 h 477686"/>
              <a:gd name="connsiteX2" fmla="*/ 314607 w 1176864"/>
              <a:gd name="connsiteY2" fmla="*/ 104858 h 477686"/>
              <a:gd name="connsiteX3" fmla="*/ 629214 w 1176864"/>
              <a:gd name="connsiteY3" fmla="*/ 198065 h 477686"/>
              <a:gd name="connsiteX4" fmla="*/ 1037039 w 1176864"/>
              <a:gd name="connsiteY4" fmla="*/ 0 h 477686"/>
              <a:gd name="connsiteX5" fmla="*/ 1176864 w 1176864"/>
              <a:gd name="connsiteY5" fmla="*/ 151462 h 477686"/>
              <a:gd name="connsiteX6" fmla="*/ 873909 w 1176864"/>
              <a:gd name="connsiteY6" fmla="*/ 361177 h 477686"/>
              <a:gd name="connsiteX7" fmla="*/ 337912 w 1176864"/>
              <a:gd name="connsiteY7" fmla="*/ 477686 h 477686"/>
              <a:gd name="connsiteX8" fmla="*/ 209738 w 1176864"/>
              <a:gd name="connsiteY8" fmla="*/ 314574 h 47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864" h="477686">
                <a:moveTo>
                  <a:pt x="209738" y="314574"/>
                </a:moveTo>
                <a:lnTo>
                  <a:pt x="0" y="209716"/>
                </a:lnTo>
                <a:lnTo>
                  <a:pt x="314607" y="104858"/>
                </a:lnTo>
                <a:lnTo>
                  <a:pt x="629214" y="198065"/>
                </a:lnTo>
                <a:lnTo>
                  <a:pt x="1037039" y="0"/>
                </a:lnTo>
                <a:lnTo>
                  <a:pt x="1176864" y="151462"/>
                </a:lnTo>
                <a:lnTo>
                  <a:pt x="873909" y="361177"/>
                </a:lnTo>
                <a:lnTo>
                  <a:pt x="337912" y="477686"/>
                </a:lnTo>
                <a:lnTo>
                  <a:pt x="209738" y="314574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96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could the following data be represented?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Soil conductivity (Points, Contours)</a:t>
            </a:r>
          </a:p>
          <a:p>
            <a:r>
              <a:rPr lang="en-US" dirty="0"/>
              <a:t>Water table depth (Points, Contours)</a:t>
            </a:r>
          </a:p>
          <a:p>
            <a:r>
              <a:rPr lang="en-US" dirty="0"/>
              <a:t>Sample locations (Points)</a:t>
            </a:r>
          </a:p>
          <a:p>
            <a:r>
              <a:rPr lang="en-US" dirty="0"/>
              <a:t>Strike &amp; dip (Points, Contours)</a:t>
            </a:r>
          </a:p>
          <a:p>
            <a:r>
              <a:rPr lang="en-US" dirty="0"/>
              <a:t>Slope steepness &amp; direction of slope (Points, Contours)</a:t>
            </a:r>
          </a:p>
          <a:p>
            <a:r>
              <a:rPr lang="en-US" dirty="0"/>
              <a:t>Roads (Lines, Polygons)</a:t>
            </a:r>
          </a:p>
          <a:p>
            <a:r>
              <a:rPr lang="en-US" dirty="0"/>
              <a:t>Habitat suitability (Polygons)</a:t>
            </a:r>
          </a:p>
          <a:p>
            <a:r>
              <a:rPr lang="en-US" dirty="0"/>
              <a:t>Bedrock type (Polygons)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572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4-24 at 12.01.4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7" t="9512" b="12088"/>
          <a:stretch/>
        </p:blipFill>
        <p:spPr>
          <a:xfrm>
            <a:off x="251587" y="1"/>
            <a:ext cx="84977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6114"/>
            <a:ext cx="2237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Identify the “layers” present, and their types</a:t>
            </a:r>
          </a:p>
        </p:txBody>
      </p:sp>
    </p:spTree>
    <p:extLst>
      <p:ext uri="{BB962C8B-B14F-4D97-AF65-F5344CB8AC3E}">
        <p14:creationId xmlns:p14="http://schemas.microsoft.com/office/powerpoint/2010/main" val="685134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orama_021h01_8_0_geo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814" y="6315939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Identify the “layers” present, and their types</a:t>
            </a:r>
          </a:p>
        </p:txBody>
      </p:sp>
    </p:spTree>
    <p:extLst>
      <p:ext uri="{BB962C8B-B14F-4D97-AF65-F5344CB8AC3E}">
        <p14:creationId xmlns:p14="http://schemas.microsoft.com/office/powerpoint/2010/main" val="2251338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30 at 10.56.13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611" y="194513"/>
            <a:ext cx="765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Elevation contours and water table contours of a spill site in </a:t>
            </a:r>
            <a:r>
              <a:rPr lang="en-US" dirty="0" err="1"/>
              <a:t>Wimborne</a:t>
            </a:r>
            <a:r>
              <a:rPr lang="en-US" dirty="0"/>
              <a:t>, Alberta</a:t>
            </a:r>
          </a:p>
        </p:txBody>
      </p:sp>
    </p:spTree>
    <p:extLst>
      <p:ext uri="{BB962C8B-B14F-4D97-AF65-F5344CB8AC3E}">
        <p14:creationId xmlns:p14="http://schemas.microsoft.com/office/powerpoint/2010/main" val="3777458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ld_view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694" y="2528659"/>
            <a:ext cx="8065712" cy="2173965"/>
          </a:xfrm>
          <a:prstGeom prst="rect">
            <a:avLst/>
          </a:prstGeom>
        </p:spPr>
      </p:pic>
      <p:pic>
        <p:nvPicPr>
          <p:cNvPr id="4" name="Picture 3" descr="restored_view2.ti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562" y="4593926"/>
            <a:ext cx="8191560" cy="2116755"/>
          </a:xfrm>
          <a:prstGeom prst="rect">
            <a:avLst/>
          </a:prstGeom>
        </p:spPr>
      </p:pic>
      <p:pic>
        <p:nvPicPr>
          <p:cNvPr id="8" name="Picture 7" descr="current_view2.t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21" y="251649"/>
            <a:ext cx="8503319" cy="22770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96742" y="1378516"/>
            <a:ext cx="164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Excavated 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61258" y="3692091"/>
            <a:ext cx="116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1989 View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2298" y="5996708"/>
            <a:ext cx="14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 Contour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426"/>
            <a:ext cx="324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Cut and fill diagram of a site in Elk Point, Alberta</a:t>
            </a:r>
          </a:p>
        </p:txBody>
      </p:sp>
    </p:spTree>
    <p:extLst>
      <p:ext uri="{BB962C8B-B14F-4D97-AF65-F5344CB8AC3E}">
        <p14:creationId xmlns:p14="http://schemas.microsoft.com/office/powerpoint/2010/main" val="380158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9-30 at 12.28.22 P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21541"/>
            <a:ext cx="324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Cut and fill diagram of a site in Elk Point, Alberta</a:t>
            </a:r>
          </a:p>
        </p:txBody>
      </p:sp>
    </p:spTree>
    <p:extLst>
      <p:ext uri="{BB962C8B-B14F-4D97-AF65-F5344CB8AC3E}">
        <p14:creationId xmlns:p14="http://schemas.microsoft.com/office/powerpoint/2010/main" val="3589560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10-05 14.37.4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09"/>
          <a:stretch/>
        </p:blipFill>
        <p:spPr>
          <a:xfrm>
            <a:off x="-1" y="372746"/>
            <a:ext cx="9144001" cy="604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7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E56219-514D-8A4F-89CA-6A9CF027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53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35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7EA88-5205-6F49-BC5C-FC0AF12F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171" y="0"/>
            <a:ext cx="5441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3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E0A2C7-4538-7C46-BA16-C81FB00F2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574" y="0"/>
            <a:ext cx="6216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06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3942</TotalTime>
  <Words>709</Words>
  <Application>Microsoft Macintosh PowerPoint</Application>
  <PresentationFormat>On-screen Show (4:3)</PresentationFormat>
  <Paragraphs>97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Introduction to GIS Short Course</vt:lpstr>
      <vt:lpstr>My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Geographic Information?</vt:lpstr>
      <vt:lpstr>PowerPoint Presentation</vt:lpstr>
      <vt:lpstr>Why do we bother?</vt:lpstr>
      <vt:lpstr>Introduction to GIS Short Course</vt:lpstr>
      <vt:lpstr>Introduction to GIS Short Course</vt:lpstr>
      <vt:lpstr>Assignments</vt:lpstr>
      <vt:lpstr>GIS Applications</vt:lpstr>
      <vt:lpstr>GIS Applications</vt:lpstr>
      <vt:lpstr>How is GIS Data Organized?</vt:lpstr>
      <vt:lpstr>Types of Layers</vt:lpstr>
      <vt:lpstr>Raster Layers</vt:lpstr>
      <vt:lpstr>Vector Layers</vt:lpstr>
      <vt:lpstr>Vector Data</vt:lpstr>
      <vt:lpstr>How could the following data be represented?</vt:lpstr>
      <vt:lpstr>PowerPoint Presentation</vt:lpstr>
      <vt:lpstr>PowerPoint Presentation</vt:lpstr>
    </vt:vector>
  </TitlesOfParts>
  <Company>GeoGrid Environmental Inc.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 in Environmental Assessment</dc:title>
  <dc:creator>Dewey Dunnington</dc:creator>
  <cp:lastModifiedBy/>
  <cp:revision>66</cp:revision>
  <cp:lastPrinted>2016-01-13T19:42:15Z</cp:lastPrinted>
  <dcterms:created xsi:type="dcterms:W3CDTF">2014-09-30T13:40:45Z</dcterms:created>
  <dcterms:modified xsi:type="dcterms:W3CDTF">2018-04-28T01:03:22Z</dcterms:modified>
</cp:coreProperties>
</file>